
<file path=[Content_Types].xml><?xml version="1.0" encoding="utf-8"?>
<Types xmlns="http://schemas.openxmlformats.org/package/2006/content-types">
  <Default Extension="png" ContentType="image/png"/>
  <Default Extension="jpeg" ContentType="image/jpeg"/>
  <Default Extension="webp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1" r:id="rId5"/>
    <p:sldId id="266" r:id="rId6"/>
    <p:sldId id="263" r:id="rId7"/>
    <p:sldId id="267" r:id="rId8"/>
    <p:sldId id="268" r:id="rId9"/>
    <p:sldId id="269" r:id="rId10"/>
    <p:sldId id="270" r:id="rId11"/>
    <p:sldId id="271" r:id="rId12"/>
    <p:sldId id="262" r:id="rId13"/>
    <p:sldId id="272" r:id="rId14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576E5D-E233-405F-B141-E281E98AA7ED}" type="datetime1">
              <a:rPr lang="hu-HU" smtClean="0"/>
              <a:t>2024. 09. 13.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webp>
</file>

<file path=ppt/media/image6.webp>
</file>

<file path=ppt/media/image7.jpg>
</file>

<file path=ppt/media/image8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9123C-01C0-42F1-8CA2-F349A2A9B1B8}" type="datetime1">
              <a:rPr lang="hu-HU" smtClean="0"/>
              <a:pPr/>
              <a:t>2024. 09. 13.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hu-HU" smtClean="0"/>
              <a:t>9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Csoport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Téglalap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Szabadkézi sokszög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Szabadkézi sokszög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Téglalap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Szabadkézi sokszög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Szabadkézi sokszög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Szabadkézi sokszög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Szabadkézi sokszög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Szabadkézi sokszög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Szabadkézi sokszög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Szabadkézi sokszög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Szabadkézi sokszög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Szabadkézi sokszög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Szabadkézi sokszög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Szabadkézi sokszög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Szabadkézi sokszög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Szabadkézi sokszög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Szabadkézi sokszög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Szabadkézi sokszög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Szabadkézi sokszög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Szabadkézi sokszög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Szabadkézi sokszög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Szabadkézi sokszög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Szabadkézi sokszög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Szabadkézi sokszög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Szabadkézi sokszög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Szabadkézi sokszög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Szabadkézi sokszög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Téglalap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Szabadkézi sokszög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Szabadkézi sokszög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Szabadkézi sokszög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Szabadkézi sokszög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Szabadkézi sokszög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Szabadkézi sokszög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Szabadkézi sokszög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Szabadkézi sokszög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Szabadkézi sokszög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Szabadkézi sokszög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Szabadkézi sokszög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Téglalap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Szabadkézi sokszög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Szabadkézi sokszög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Szabadkézi sokszög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Szabadkézi sokszög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Szabadkézi sokszög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Szabadkézi sokszög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Szabadkézi sokszög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Szabadkézi sokszög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Szabadkézi sokszög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Szabadkézi sokszög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Szabadkézi sokszög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Szabadkézi sokszög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Szabadkézi sokszög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 smtClean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BFFE5A4-2590-4442-9B73-A64FE5B69CCC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hu-HU" noProof="0" dirty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5ED132-FAA0-4FC7-A355-25BD22FD00C2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A75913-0F82-4A0A-A764-4D9216B826F2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162C2-60AA-457B-A57B-4B862F32CF63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60" name="Szövegdoboz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Szövegdoboz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2B8BC-5546-4678-8FBC-11599ABAAF3F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CD6C0-DD29-4D3D-BF28-A601F5CA3A9E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 dirty="0" smtClean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 dirty="0" smtClean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hu-HU" noProof="0" dirty="0" smtClean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B6D00-F017-4A47-996E-A3BBB3DF4D10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FD135D-0768-4EF0-BBEF-433D75551534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8B56AC-1916-45D9-8064-40E67A5DC94F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C89959-4FCC-4818-A0F9-02CCE213E470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B42FE1-D740-47A6-A754-32A1C824BCFD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6BC2B-D015-4B87-A1B6-7EF213DC3FCA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19150-6DD5-4B32-A7FD-40AAD70B159F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B18283-4CF6-402F-A2F7-8AC4EC17E7CC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3D2E02-463D-43A1-BCB6-61EC41F48406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3139-CC1E-4C4F-8BC2-FB45BC740333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 dirty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4B9A18-17C9-44D6-A65D-05B302FFE0B5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Csoport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Téglalap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Szabadkézi sokszög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Szabadkézi sokszög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Szabadkézi sokszög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Szabadkézi sokszög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Szabadkézi sokszög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Szabadkézi sokszög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Szabadkézi sokszög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Szabadkézi sokszög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Szabadkézi sokszög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Szabadkézi sokszög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Vonal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Szabadkézi sokszög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Szabadkézi sokszög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Szabadkézi sokszög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Szabadkézi sokszög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Téglalap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Szabadkézi sokszög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Szabadkézi sokszög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Szabadkézi sokszög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Szabadkézi sokszög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Szabadkézi sokszög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Szabadkézi sokszög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Szabadkézi sokszög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Szabadkézi sokszög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Szabadkézi sokszög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Szabadkézi sokszög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Csoport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Szabadkézi sokszög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Szabadkézi sokszög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Szabadkézi sokszög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Szabadkézi sokszög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Szabadkézi sokszög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Szabadkézi sokszög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Szabadkézi sokszög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Szabadkézi sokszög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Szabadkézi sokszög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Téglalap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0A604F-9C9E-405A-B297-28ADAF16B98D}" type="datetime1">
              <a:rPr lang="hu-HU" noProof="0" smtClean="0"/>
              <a:t>2024. 09. 13.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webp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webp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webp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Csoport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Téglalap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pic>
          <p:nvPicPr>
            <p:cNvPr id="79" name="Kép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Kép 4" descr="áramkör közelkép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Csoport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Átellenes sarkain kerekített téglalap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hu-HU" dirty="0"/>
            </a:p>
          </p:txBody>
        </p:sp>
        <p:grpSp>
          <p:nvGrpSpPr>
            <p:cNvPr id="83" name="Csoport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Szabadkézi sokszög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Szabadkézi sokszög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Szabadkézi sokszög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Szabadkézi sokszög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Szabadkézi sokszög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Szabadkézi sokszög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Szabadkézi sokszög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Szabadkézi sokszög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Szabadkézi sokszög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Téglalap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Szabadkézi sokszög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Szabadkézi sokszög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Szabadkézi sokszög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Szabadkézi sokszög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Szabadkézi sokszög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Szabadkézi sokszög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Szabadkézi sokszög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Szabadkézi sokszög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Szabadkézi sokszög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Téglalap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hu-HU" dirty="0"/>
              <a:t>A Mesterséges Intelligencia Története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hu-HU" dirty="0" smtClean="0"/>
              <a:t>Nuszbaum Henriett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ím 8"/>
          <p:cNvSpPr>
            <a:spLocks noGrp="1"/>
          </p:cNvSpPr>
          <p:nvPr>
            <p:ph type="ctrTitle"/>
          </p:nvPr>
        </p:nvSpPr>
        <p:spPr>
          <a:xfrm>
            <a:off x="1876423" y="2286001"/>
            <a:ext cx="8791575" cy="941330"/>
          </a:xfrm>
        </p:spPr>
        <p:txBody>
          <a:bodyPr/>
          <a:lstStyle/>
          <a:p>
            <a:pPr algn="ctr"/>
            <a:r>
              <a:rPr lang="hu-HU" dirty="0" smtClean="0">
                <a:solidFill>
                  <a:schemeClr val="bg1"/>
                </a:solidFill>
              </a:rPr>
              <a:t>Köszönöm a figyelmet :)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10" name="Alcím 9"/>
          <p:cNvSpPr>
            <a:spLocks noGrp="1"/>
          </p:cNvSpPr>
          <p:nvPr>
            <p:ph type="subTitle" idx="1"/>
          </p:nvPr>
        </p:nvSpPr>
        <p:spPr>
          <a:xfrm>
            <a:off x="9840016" y="6287049"/>
            <a:ext cx="8791575" cy="1655762"/>
          </a:xfrm>
        </p:spPr>
        <p:txBody>
          <a:bodyPr/>
          <a:lstStyle/>
          <a:p>
            <a:r>
              <a:rPr lang="hu-HU" dirty="0" smtClean="0"/>
              <a:t>Forrás: </a:t>
            </a:r>
            <a:r>
              <a:rPr lang="hu-HU" dirty="0" smtClean="0"/>
              <a:t>ChatGpt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98394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Mi a Mesterséges intelligencia?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15"/>
          </p:nvPr>
        </p:nvSpPr>
        <p:spPr>
          <a:xfrm>
            <a:off x="1141413" y="2080103"/>
            <a:ext cx="9154926" cy="2430936"/>
          </a:xfrm>
        </p:spPr>
        <p:txBody>
          <a:bodyPr>
            <a:normAutofit/>
          </a:bodyPr>
          <a:lstStyle/>
          <a:p>
            <a:r>
              <a:rPr lang="hu-HU" sz="2400" dirty="0">
                <a:solidFill>
                  <a:schemeClr val="bg1"/>
                </a:solidFill>
              </a:rPr>
              <a:t>A mesterséges intelligencia (MI) egy olyan számítógépes tudományterület, amelynek célja, hogy gépeket olyan képességekkel ruházzon fel, amelyek általában emberi intelligenciát igényelnek.</a:t>
            </a:r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670" y="3060624"/>
            <a:ext cx="2839823" cy="33401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750538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60516"/>
          </a:xfrm>
        </p:spPr>
        <p:txBody>
          <a:bodyPr/>
          <a:lstStyle/>
          <a:p>
            <a:r>
              <a:rPr lang="hu-HU" b="1" dirty="0">
                <a:solidFill>
                  <a:schemeClr val="bg1"/>
                </a:solidFill>
              </a:rPr>
              <a:t>Korai évek (1940-1950</a:t>
            </a:r>
            <a:r>
              <a:rPr lang="hu-HU" b="1" dirty="0" smtClean="0">
                <a:solidFill>
                  <a:schemeClr val="bg1"/>
                </a:solidFill>
              </a:rPr>
              <a:t>)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15"/>
          </p:nvPr>
        </p:nvSpPr>
        <p:spPr>
          <a:xfrm>
            <a:off x="1127918" y="2094807"/>
            <a:ext cx="9919493" cy="3696392"/>
          </a:xfrm>
        </p:spPr>
        <p:txBody>
          <a:bodyPr>
            <a:normAutofit/>
          </a:bodyPr>
          <a:lstStyle/>
          <a:p>
            <a:r>
              <a:rPr lang="hu-HU" sz="1800" b="1" dirty="0" smtClean="0">
                <a:solidFill>
                  <a:schemeClr val="bg1"/>
                </a:solidFill>
              </a:rPr>
              <a:t>Turing-teszt</a:t>
            </a:r>
          </a:p>
          <a:p>
            <a:r>
              <a:rPr lang="hu-HU" dirty="0">
                <a:solidFill>
                  <a:schemeClr val="bg1"/>
                </a:solidFill>
              </a:rPr>
              <a:t>A Turing-teszt célja, hogy megvizsgálja, képes-e egy gép olyan módon kommunikálni, hogy az ember nem tudja megkülönböztetni egy másik </a:t>
            </a:r>
            <a:r>
              <a:rPr lang="hu-HU" dirty="0" smtClean="0">
                <a:solidFill>
                  <a:schemeClr val="bg1"/>
                </a:solidFill>
              </a:rPr>
              <a:t>embertől</a:t>
            </a:r>
          </a:p>
          <a:p>
            <a:endParaRPr lang="hu-HU" dirty="0">
              <a:solidFill>
                <a:schemeClr val="bg1"/>
              </a:solidFill>
            </a:endParaRPr>
          </a:p>
          <a:p>
            <a:r>
              <a:rPr lang="hu-HU" sz="1800" b="1" dirty="0">
                <a:solidFill>
                  <a:schemeClr val="bg1"/>
                </a:solidFill>
              </a:rPr>
              <a:t>Első </a:t>
            </a:r>
            <a:r>
              <a:rPr lang="hu-HU" sz="1800" b="1" dirty="0" smtClean="0">
                <a:solidFill>
                  <a:schemeClr val="bg1"/>
                </a:solidFill>
              </a:rPr>
              <a:t>számítógépek</a:t>
            </a:r>
          </a:p>
          <a:p>
            <a:r>
              <a:rPr lang="hu-HU" dirty="0">
                <a:solidFill>
                  <a:schemeClr val="bg1"/>
                </a:solidFill>
              </a:rPr>
              <a:t>A második világháború idején fejlesztették ki az első elektronikus számítógépeket, mint például az ENIAC, amelyek jelentős számítási teljesítményt biztosítottak. Ez az új technológia lehetővé tette a kutatóknak, hogy elkezdjenek spekulálni a gépek intelligenciájáról és az automatikus problémamegoldásról.</a:t>
            </a:r>
            <a:endParaRPr lang="hu-HU" dirty="0">
              <a:solidFill>
                <a:schemeClr val="bg1"/>
              </a:solidFill>
            </a:endParaRPr>
          </a:p>
        </p:txBody>
      </p:sp>
      <p:cxnSp>
        <p:nvCxnSpPr>
          <p:cNvPr id="10" name="Egyenes összekötő 9"/>
          <p:cNvCxnSpPr/>
          <p:nvPr/>
        </p:nvCxnSpPr>
        <p:spPr>
          <a:xfrm flipV="1">
            <a:off x="706581" y="3402678"/>
            <a:ext cx="10540538" cy="831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Kép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087" y="4613563"/>
            <a:ext cx="2261032" cy="20837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83319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Az MI születése (1956)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15"/>
          </p:nvPr>
        </p:nvSpPr>
        <p:spPr>
          <a:xfrm>
            <a:off x="1141413" y="2514600"/>
            <a:ext cx="6406543" cy="2430936"/>
          </a:xfrm>
        </p:spPr>
        <p:txBody>
          <a:bodyPr>
            <a:normAutofit/>
          </a:bodyPr>
          <a:lstStyle/>
          <a:p>
            <a:r>
              <a:rPr lang="hu-HU" sz="1800" b="1" dirty="0">
                <a:solidFill>
                  <a:schemeClr val="bg1"/>
                </a:solidFill>
              </a:rPr>
              <a:t>Dartmouth</a:t>
            </a:r>
            <a:r>
              <a:rPr lang="hu-HU" sz="1800" b="1" dirty="0">
                <a:solidFill>
                  <a:schemeClr val="bg1"/>
                </a:solidFill>
              </a:rPr>
              <a:t> </a:t>
            </a:r>
            <a:r>
              <a:rPr lang="hu-HU" sz="1800" b="1" dirty="0" smtClean="0">
                <a:solidFill>
                  <a:schemeClr val="bg1"/>
                </a:solidFill>
              </a:rPr>
              <a:t>Konferencia</a:t>
            </a:r>
          </a:p>
          <a:p>
            <a:r>
              <a:rPr lang="hu-HU" dirty="0">
                <a:solidFill>
                  <a:schemeClr val="bg1"/>
                </a:solidFill>
              </a:rPr>
              <a:t>Az MI hivatalos születésének tekintik az 1956-os </a:t>
            </a:r>
            <a:r>
              <a:rPr lang="hu-HU" dirty="0">
                <a:solidFill>
                  <a:schemeClr val="bg1"/>
                </a:solidFill>
              </a:rPr>
              <a:t>Dartmouth</a:t>
            </a:r>
            <a:r>
              <a:rPr lang="hu-HU" dirty="0">
                <a:solidFill>
                  <a:schemeClr val="bg1"/>
                </a:solidFill>
              </a:rPr>
              <a:t> Konferenciát, ahol John McCarthy, </a:t>
            </a:r>
            <a:r>
              <a:rPr lang="hu-HU" dirty="0">
                <a:solidFill>
                  <a:schemeClr val="bg1"/>
                </a:solidFill>
              </a:rPr>
              <a:t>Marvin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>
                <a:solidFill>
                  <a:schemeClr val="bg1"/>
                </a:solidFill>
              </a:rPr>
              <a:t>Minsky</a:t>
            </a:r>
            <a:r>
              <a:rPr lang="hu-HU" dirty="0">
                <a:solidFill>
                  <a:schemeClr val="bg1"/>
                </a:solidFill>
              </a:rPr>
              <a:t>, Claude </a:t>
            </a:r>
            <a:r>
              <a:rPr lang="hu-HU" dirty="0">
                <a:solidFill>
                  <a:schemeClr val="bg1"/>
                </a:solidFill>
              </a:rPr>
              <a:t>Shannon</a:t>
            </a:r>
            <a:r>
              <a:rPr lang="hu-HU" dirty="0">
                <a:solidFill>
                  <a:schemeClr val="bg1"/>
                </a:solidFill>
              </a:rPr>
              <a:t> és más kutatók találkoztak, hogy megvitassák az "intelligens gépek" létrehozásának lehetőségeit. Ezen a konferencián született meg a „mesterséges intelligencia” kifejezés, és ez indította el a modern MI-kutatást.</a:t>
            </a:r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5130">
            <a:off x="7644739" y="3509143"/>
            <a:ext cx="3492730" cy="307228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234091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Első sikerek (1960-1970)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15"/>
          </p:nvPr>
        </p:nvSpPr>
        <p:spPr>
          <a:xfrm>
            <a:off x="1141413" y="2514600"/>
            <a:ext cx="7387445" cy="2430936"/>
          </a:xfrm>
        </p:spPr>
        <p:txBody>
          <a:bodyPr>
            <a:normAutofit/>
          </a:bodyPr>
          <a:lstStyle/>
          <a:p>
            <a:r>
              <a:rPr lang="hu-HU" sz="1800" b="1" dirty="0">
                <a:solidFill>
                  <a:schemeClr val="bg1"/>
                </a:solidFill>
              </a:rPr>
              <a:t>ELIZA és SHRDLU programok</a:t>
            </a:r>
          </a:p>
          <a:p>
            <a:r>
              <a:rPr lang="hu-HU" b="1" dirty="0">
                <a:solidFill>
                  <a:schemeClr val="bg1"/>
                </a:solidFill>
              </a:rPr>
              <a:t>ELIZA</a:t>
            </a:r>
            <a:r>
              <a:rPr lang="hu-HU" dirty="0">
                <a:solidFill>
                  <a:schemeClr val="bg1"/>
                </a:solidFill>
              </a:rPr>
              <a:t>: Joseph </a:t>
            </a:r>
            <a:r>
              <a:rPr lang="hu-HU" dirty="0">
                <a:solidFill>
                  <a:schemeClr val="bg1"/>
                </a:solidFill>
              </a:rPr>
              <a:t>Weizenbaum</a:t>
            </a:r>
            <a:r>
              <a:rPr lang="hu-HU" dirty="0">
                <a:solidFill>
                  <a:schemeClr val="bg1"/>
                </a:solidFill>
              </a:rPr>
              <a:t> 1966-ban fejlesztette ki az ELIZA nevű programot, amely szöveges párbeszédekben utánozta a </a:t>
            </a:r>
            <a:r>
              <a:rPr lang="hu-HU" dirty="0">
                <a:solidFill>
                  <a:schemeClr val="bg1"/>
                </a:solidFill>
              </a:rPr>
              <a:t>pszichoterapeutát</a:t>
            </a:r>
            <a:r>
              <a:rPr lang="hu-HU" dirty="0">
                <a:solidFill>
                  <a:schemeClr val="bg1"/>
                </a:solidFill>
              </a:rPr>
              <a:t>. Bár a program egyszerű </a:t>
            </a:r>
            <a:r>
              <a:rPr lang="hu-HU" dirty="0">
                <a:solidFill>
                  <a:schemeClr val="bg1"/>
                </a:solidFill>
              </a:rPr>
              <a:t>szkriptek</a:t>
            </a:r>
            <a:r>
              <a:rPr lang="hu-HU" dirty="0">
                <a:solidFill>
                  <a:schemeClr val="bg1"/>
                </a:solidFill>
              </a:rPr>
              <a:t> alapján működött, képes volt alapvető szimulált beszélgetést folytatni, ami nagy figyelmet kapott.</a:t>
            </a:r>
          </a:p>
          <a:p>
            <a:r>
              <a:rPr lang="hu-HU" b="1" dirty="0">
                <a:solidFill>
                  <a:schemeClr val="bg1"/>
                </a:solidFill>
              </a:rPr>
              <a:t>SHRDLU</a:t>
            </a:r>
            <a:r>
              <a:rPr lang="hu-HU" dirty="0">
                <a:solidFill>
                  <a:schemeClr val="bg1"/>
                </a:solidFill>
              </a:rPr>
              <a:t>: Terry </a:t>
            </a:r>
            <a:r>
              <a:rPr lang="hu-HU" dirty="0">
                <a:solidFill>
                  <a:schemeClr val="bg1"/>
                </a:solidFill>
              </a:rPr>
              <a:t>Winograd</a:t>
            </a:r>
            <a:r>
              <a:rPr lang="hu-HU" dirty="0">
                <a:solidFill>
                  <a:schemeClr val="bg1"/>
                </a:solidFill>
              </a:rPr>
              <a:t> által fejlesztett SHRDLU (1968-70) egy olyan program volt, amely képes volt utasításokat követni egy virtuális világban, ahol blokkokat mozgatott a felhasználói parancsok alapján, megmutatva az MI-</a:t>
            </a:r>
            <a:r>
              <a:rPr lang="hu-HU" dirty="0">
                <a:solidFill>
                  <a:schemeClr val="bg1"/>
                </a:solidFill>
              </a:rPr>
              <a:t>nek</a:t>
            </a:r>
            <a:r>
              <a:rPr lang="hu-HU" dirty="0">
                <a:solidFill>
                  <a:schemeClr val="bg1"/>
                </a:solidFill>
              </a:rPr>
              <a:t> a természetes nyelv megértésére irányuló képességét.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390588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083223" y="592975"/>
            <a:ext cx="5259388" cy="695498"/>
          </a:xfrm>
        </p:spPr>
        <p:txBody>
          <a:bodyPr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</a:rPr>
              <a:t>Az első „AI tél” (1970-es évek)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15"/>
          </p:nvPr>
        </p:nvSpPr>
        <p:spPr>
          <a:xfrm>
            <a:off x="1083223" y="1288473"/>
            <a:ext cx="10097394" cy="1446414"/>
          </a:xfrm>
        </p:spPr>
        <p:txBody>
          <a:bodyPr>
            <a:normAutofit/>
          </a:bodyPr>
          <a:lstStyle/>
          <a:p>
            <a:r>
              <a:rPr lang="hu-HU" sz="1800" b="1" dirty="0">
                <a:solidFill>
                  <a:schemeClr val="bg1"/>
                </a:solidFill>
              </a:rPr>
              <a:t>Finanszírozás csökkenése</a:t>
            </a:r>
          </a:p>
          <a:p>
            <a:r>
              <a:rPr lang="hu-HU" dirty="0">
                <a:solidFill>
                  <a:schemeClr val="bg1"/>
                </a:solidFill>
              </a:rPr>
              <a:t>Az 1970-es évek végén az MI kutatás finanszírozása jelentősen visszaesett. Az akkori technológiai korlátok miatt a kutatók és fejlesztők nem tudták megvalósítani a korai MI ígéreteit. Ez az időszak, amelyet "AI télnek" neveznek, a hirtelen csökkent érdeklődést és támogatást jelentette a mesterséges intelligencia fejlesztésében, mind kormányzati, mind ipari oldalról.</a:t>
            </a:r>
          </a:p>
          <a:p>
            <a:endParaRPr lang="hu-HU" dirty="0"/>
          </a:p>
        </p:txBody>
      </p:sp>
      <p:sp>
        <p:nvSpPr>
          <p:cNvPr id="9" name="Szövegdoboz 8"/>
          <p:cNvSpPr txBox="1"/>
          <p:nvPr/>
        </p:nvSpPr>
        <p:spPr>
          <a:xfrm>
            <a:off x="1083222" y="2907165"/>
            <a:ext cx="5167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Új fellendülés (1980-1990)</a:t>
            </a:r>
          </a:p>
        </p:txBody>
      </p:sp>
      <p:sp>
        <p:nvSpPr>
          <p:cNvPr id="10" name="Szövegdoboz 9"/>
          <p:cNvSpPr txBox="1"/>
          <p:nvPr/>
        </p:nvSpPr>
        <p:spPr>
          <a:xfrm>
            <a:off x="1083222" y="3580977"/>
            <a:ext cx="1009739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bg1"/>
                </a:solidFill>
              </a:rPr>
              <a:t>Szakértői rendszerek</a:t>
            </a:r>
          </a:p>
          <a:p>
            <a:r>
              <a:rPr lang="hu-HU" sz="1400" dirty="0">
                <a:solidFill>
                  <a:schemeClr val="bg1"/>
                </a:solidFill>
              </a:rPr>
              <a:t>Az 1980-as években a mesterséges intelligencia kutatása újra lendületet kapott, különösen a szakértői rendszerek révén, amelyek speciális feladatok elvégzésére épültek, például orvosi diagnózis vagy pénzügyi előrejelzések készítésére</a:t>
            </a:r>
            <a:r>
              <a:rPr lang="hu-HU" sz="1400" dirty="0" smtClean="0">
                <a:solidFill>
                  <a:schemeClr val="bg1"/>
                </a:solidFill>
              </a:rPr>
              <a:t>.</a:t>
            </a:r>
          </a:p>
          <a:p>
            <a:endParaRPr lang="hu-HU" sz="1400" dirty="0">
              <a:solidFill>
                <a:schemeClr val="bg1"/>
              </a:solidFill>
            </a:endParaRPr>
          </a:p>
          <a:p>
            <a:r>
              <a:rPr lang="hu-HU" b="1" dirty="0">
                <a:solidFill>
                  <a:schemeClr val="bg1"/>
                </a:solidFill>
              </a:rPr>
              <a:t>Deep </a:t>
            </a:r>
            <a:r>
              <a:rPr lang="hu-HU" b="1" dirty="0">
                <a:solidFill>
                  <a:schemeClr val="bg1"/>
                </a:solidFill>
              </a:rPr>
              <a:t>Blue</a:t>
            </a:r>
            <a:endParaRPr lang="hu-HU" b="1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1997-ben az IBM Deep Blue nevű sakkprogramja legyőzte a sakkvilágbajnok Garry Kasparovot, ami mérföldkőnek számított az MI-kutatásban. </a:t>
            </a:r>
            <a:r>
              <a:rPr lang="hu-HU" sz="1400" dirty="0">
                <a:solidFill>
                  <a:schemeClr val="bg1"/>
                </a:solidFill>
              </a:rPr>
              <a:t>A program speciális algoritmusokat és hatalmas számítási teljesítményt használt a sakkpartik </a:t>
            </a:r>
            <a:r>
              <a:rPr lang="hu-HU" sz="1400" dirty="0" smtClean="0">
                <a:solidFill>
                  <a:schemeClr val="bg1"/>
                </a:solidFill>
              </a:rPr>
              <a:t>megoldásához</a:t>
            </a:r>
            <a:r>
              <a:rPr lang="hu-HU" dirty="0" smtClean="0">
                <a:solidFill>
                  <a:schemeClr val="bg1"/>
                </a:solidFill>
              </a:rPr>
              <a:t>.</a:t>
            </a:r>
            <a:endParaRPr lang="hu-HU" dirty="0">
              <a:solidFill>
                <a:schemeClr val="bg1"/>
              </a:solidFill>
            </a:endParaRPr>
          </a:p>
          <a:p>
            <a:endParaRPr lang="hu-HU" dirty="0"/>
          </a:p>
        </p:txBody>
      </p:sp>
      <p:cxnSp>
        <p:nvCxnSpPr>
          <p:cNvPr id="11" name="Egyenes összekötő 10"/>
          <p:cNvCxnSpPr/>
          <p:nvPr/>
        </p:nvCxnSpPr>
        <p:spPr>
          <a:xfrm flipV="1">
            <a:off x="640079" y="2756573"/>
            <a:ext cx="10540538" cy="831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Kép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0294" y="5259184"/>
            <a:ext cx="2373284" cy="14503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0111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4802187" cy="595745"/>
          </a:xfrm>
        </p:spPr>
        <p:txBody>
          <a:bodyPr>
            <a:normAutofit/>
          </a:bodyPr>
          <a:lstStyle/>
          <a:p>
            <a:r>
              <a:rPr lang="hu-HU" sz="2800" dirty="0">
                <a:solidFill>
                  <a:schemeClr val="bg1"/>
                </a:solidFill>
              </a:rPr>
              <a:t>Gépi tanulás (2000-es évek)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15"/>
          </p:nvPr>
        </p:nvSpPr>
        <p:spPr>
          <a:xfrm>
            <a:off x="1141413" y="1205345"/>
            <a:ext cx="9083242" cy="1371600"/>
          </a:xfrm>
        </p:spPr>
        <p:txBody>
          <a:bodyPr>
            <a:normAutofit/>
          </a:bodyPr>
          <a:lstStyle/>
          <a:p>
            <a:r>
              <a:rPr lang="hu-HU" sz="1800" b="1" dirty="0">
                <a:solidFill>
                  <a:schemeClr val="bg1"/>
                </a:solidFill>
              </a:rPr>
              <a:t>Adatok és algoritmusok</a:t>
            </a:r>
          </a:p>
          <a:p>
            <a:r>
              <a:rPr lang="hu-HU" dirty="0">
                <a:solidFill>
                  <a:schemeClr val="bg1"/>
                </a:solidFill>
              </a:rPr>
              <a:t>A 2000-es évektől kezdve az MI újabb lendületet vett a gépi tanulás (machine learning) fejlődése révén, amely az algoritmusokra és az óriási adathalmazokra épít. A gépi tanulás lehetővé teszi a gépek számára, hogy az adatok elemzése alapján tanuljanak és javítsák teljesítményüket, anélkül, hogy kifejezetten programozottak lennének minden feladatra.</a:t>
            </a:r>
          </a:p>
          <a:p>
            <a:endParaRPr lang="hu-HU" dirty="0"/>
          </a:p>
        </p:txBody>
      </p:sp>
      <p:sp>
        <p:nvSpPr>
          <p:cNvPr id="9" name="Szövegdoboz 8"/>
          <p:cNvSpPr txBox="1"/>
          <p:nvPr/>
        </p:nvSpPr>
        <p:spPr>
          <a:xfrm>
            <a:off x="1141413" y="3172690"/>
            <a:ext cx="7537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Mélytanulás és AI áttörések (2010-es évek)</a:t>
            </a:r>
          </a:p>
        </p:txBody>
      </p:sp>
      <p:sp>
        <p:nvSpPr>
          <p:cNvPr id="10" name="Szövegdoboz 9"/>
          <p:cNvSpPr txBox="1"/>
          <p:nvPr/>
        </p:nvSpPr>
        <p:spPr>
          <a:xfrm>
            <a:off x="1141413" y="3768435"/>
            <a:ext cx="9158056" cy="1328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</a:pPr>
            <a:r>
              <a:rPr lang="hu-HU" b="1" dirty="0">
                <a:solidFill>
                  <a:schemeClr val="bg1"/>
                </a:solidFill>
              </a:rPr>
              <a:t>Neurális hálózatok, </a:t>
            </a:r>
            <a:r>
              <a:rPr lang="hu-HU" b="1" dirty="0" smtClean="0">
                <a:solidFill>
                  <a:schemeClr val="bg1"/>
                </a:solidFill>
              </a:rPr>
              <a:t>AlphaGo</a:t>
            </a:r>
            <a:endParaRPr lang="hu-HU" b="1" dirty="0">
              <a:solidFill>
                <a:schemeClr val="bg1"/>
              </a:solidFill>
            </a:endParaRPr>
          </a:p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</a:pPr>
            <a:r>
              <a:rPr lang="hu-HU" sz="1400" dirty="0">
                <a:solidFill>
                  <a:schemeClr val="bg1"/>
                </a:solidFill>
              </a:rPr>
              <a:t>A mélytanulás (deep learning) technológiája, amely mély neurális hálózatokat használ, az MI következő forradalmi lépésévé vált. Az egyik jelentős áttörés a Google DeepMind AlphaGo programja volt, amely 2016-ban legyőzte a világ legjobb Go játékosát. A Go egy rendkívül bonyolult játék, amelyet korábban az MI számára túl összetettnek tartottak.</a:t>
            </a:r>
          </a:p>
        </p:txBody>
      </p:sp>
      <p:cxnSp>
        <p:nvCxnSpPr>
          <p:cNvPr id="11" name="Egyenes összekötő 10"/>
          <p:cNvCxnSpPr/>
          <p:nvPr/>
        </p:nvCxnSpPr>
        <p:spPr>
          <a:xfrm flipV="1">
            <a:off x="590203" y="2862351"/>
            <a:ext cx="10540538" cy="831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8443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jelen </a:t>
            </a:r>
            <a:r>
              <a:rPr lang="hu-HU" dirty="0">
                <a:solidFill>
                  <a:schemeClr val="bg1"/>
                </a:solidFill>
              </a:rPr>
              <a:t>és jövő (2020 és azon túl)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15"/>
          </p:nvPr>
        </p:nvSpPr>
        <p:spPr>
          <a:xfrm>
            <a:off x="1141413" y="2514600"/>
            <a:ext cx="9091554" cy="2430936"/>
          </a:xfrm>
        </p:spPr>
        <p:txBody>
          <a:bodyPr>
            <a:normAutofit/>
          </a:bodyPr>
          <a:lstStyle/>
          <a:p>
            <a:r>
              <a:rPr lang="hu-HU" sz="1800" b="1" dirty="0">
                <a:solidFill>
                  <a:schemeClr val="bg1"/>
                </a:solidFill>
              </a:rPr>
              <a:t>Etika és szabályozás</a:t>
            </a:r>
          </a:p>
          <a:p>
            <a:r>
              <a:rPr lang="hu-HU" dirty="0">
                <a:solidFill>
                  <a:schemeClr val="bg1"/>
                </a:solidFill>
              </a:rPr>
              <a:t>Ahogy az MI egyre elterjedtebbé válik, új kérdések merülnek fel az etika és szabályozás terén. Az MI-vel kapcsolatos etikai kihívások között szerepelnek a munkahelyek automatizálása, a magánélet védelme, a társadalmi igazságosság és a felelősség kérdései. Az MI szabályozásában az átláthatóság, a biztonság és a felelős felhasználás kulcsfontosságúak, ahogy az MI technológiák egyre nagyobb hatással vannak a mindennapi életre.</a:t>
            </a:r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938" y="3847609"/>
            <a:ext cx="2894473" cy="289447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905713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024" y="389645"/>
            <a:ext cx="9905998" cy="1905000"/>
          </a:xfrm>
        </p:spPr>
        <p:txBody>
          <a:bodyPr rtlCol="0">
            <a:normAutofit/>
          </a:bodyPr>
          <a:lstStyle/>
          <a:p>
            <a:r>
              <a:rPr lang="hu-HU" dirty="0" smtClean="0">
                <a:solidFill>
                  <a:schemeClr val="bg1"/>
                </a:solidFill>
              </a:rPr>
              <a:t>Mesterséges intelligencia hatása</a:t>
            </a:r>
            <a:r>
              <a:rPr lang="hu-HU" sz="3200" dirty="0" smtClean="0">
                <a:solidFill>
                  <a:schemeClr val="bg1"/>
                </a:solidFill>
              </a:rPr>
              <a:t>i</a:t>
            </a:r>
            <a:endParaRPr lang="hu-HU" sz="3200" dirty="0">
              <a:solidFill>
                <a:schemeClr val="bg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2491" y="1907148"/>
            <a:ext cx="3196899" cy="685800"/>
          </a:xfrm>
        </p:spPr>
        <p:txBody>
          <a:bodyPr rtlCol="0">
            <a:normAutofit fontScale="85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hu-HU" b="1" dirty="0" smtClean="0">
                <a:solidFill>
                  <a:schemeClr val="bg1"/>
                </a:solidFill>
              </a:rPr>
              <a:t>Automatizáció és hatékonyság növelése</a:t>
            </a:r>
          </a:p>
        </p:txBody>
      </p:sp>
      <p:sp>
        <p:nvSpPr>
          <p:cNvPr id="7" name="Szöveg helye 6"/>
          <p:cNvSpPr>
            <a:spLocks noGrp="1"/>
          </p:cNvSpPr>
          <p:nvPr>
            <p:ph type="body" sz="half" idx="15"/>
          </p:nvPr>
        </p:nvSpPr>
        <p:spPr>
          <a:xfrm>
            <a:off x="246150" y="2592948"/>
            <a:ext cx="2997954" cy="2430936"/>
          </a:xfrm>
        </p:spPr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Az MI lehetővé teszi a folyamatok automatizálását, csökkentve a hibák számát.</a:t>
            </a:r>
          </a:p>
          <a:p>
            <a:endParaRPr lang="hu-HU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2639050" y="3767551"/>
            <a:ext cx="3184385" cy="685800"/>
          </a:xfrm>
        </p:spPr>
        <p:txBody>
          <a:bodyPr/>
          <a:lstStyle/>
          <a:p>
            <a:r>
              <a:rPr lang="hu-HU" sz="2000" b="1" dirty="0" smtClean="0">
                <a:solidFill>
                  <a:schemeClr val="bg1"/>
                </a:solidFill>
              </a:rPr>
              <a:t>Új üzleti lehetőségek megteremtése</a:t>
            </a:r>
            <a:endParaRPr lang="hu-HU" sz="2000" b="1" dirty="0">
              <a:solidFill>
                <a:schemeClr val="bg1"/>
              </a:solidFill>
            </a:endParaRPr>
          </a:p>
        </p:txBody>
      </p:sp>
      <p:sp>
        <p:nvSpPr>
          <p:cNvPr id="8" name="Szöveg helye 7"/>
          <p:cNvSpPr>
            <a:spLocks noGrp="1"/>
          </p:cNvSpPr>
          <p:nvPr>
            <p:ph type="body" sz="half" idx="16"/>
          </p:nvPr>
        </p:nvSpPr>
        <p:spPr>
          <a:xfrm>
            <a:off x="2615202" y="4401291"/>
            <a:ext cx="3010324" cy="2430936"/>
          </a:xfrm>
        </p:spPr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Az MI új piacokat és szektorokat nyit meg, felemelve a versenyképességet.</a:t>
            </a:r>
          </a:p>
          <a:p>
            <a:endParaRPr lang="hu-HU" dirty="0"/>
          </a:p>
        </p:txBody>
      </p:sp>
      <p:sp>
        <p:nvSpPr>
          <p:cNvPr id="6" name="Szöveg helye 5"/>
          <p:cNvSpPr>
            <a:spLocks noGrp="1"/>
          </p:cNvSpPr>
          <p:nvPr>
            <p:ph type="body" sz="quarter" idx="13"/>
          </p:nvPr>
        </p:nvSpPr>
        <p:spPr>
          <a:xfrm>
            <a:off x="5823435" y="1907480"/>
            <a:ext cx="3194968" cy="685800"/>
          </a:xfrm>
        </p:spPr>
        <p:txBody>
          <a:bodyPr/>
          <a:lstStyle/>
          <a:p>
            <a:r>
              <a:rPr lang="hu-HU" sz="2000" b="1" dirty="0" smtClean="0">
                <a:solidFill>
                  <a:schemeClr val="bg1"/>
                </a:solidFill>
              </a:rPr>
              <a:t>Adatok elemzése és döntéshozatal</a:t>
            </a:r>
            <a:endParaRPr lang="hu-HU" sz="2000" b="1" dirty="0">
              <a:solidFill>
                <a:schemeClr val="bg1"/>
              </a:solidFill>
            </a:endParaRPr>
          </a:p>
        </p:txBody>
      </p:sp>
      <p:sp>
        <p:nvSpPr>
          <p:cNvPr id="9" name="Szöveg helye 8"/>
          <p:cNvSpPr>
            <a:spLocks noGrp="1"/>
          </p:cNvSpPr>
          <p:nvPr>
            <p:ph type="body" sz="half" idx="17"/>
          </p:nvPr>
        </p:nvSpPr>
        <p:spPr>
          <a:xfrm>
            <a:off x="5909232" y="2592948"/>
            <a:ext cx="2952757" cy="2430936"/>
          </a:xfrm>
        </p:spPr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Az MI hatékonyan dolgozza fel a nagy adatokat, gyorsabb és pontosabb döntéseket hozva.</a:t>
            </a:r>
          </a:p>
          <a:p>
            <a:endParaRPr lang="hu-HU" dirty="0"/>
          </a:p>
        </p:txBody>
      </p:sp>
      <p:sp>
        <p:nvSpPr>
          <p:cNvPr id="17" name="Szövegdoboz 16"/>
          <p:cNvSpPr txBox="1"/>
          <p:nvPr/>
        </p:nvSpPr>
        <p:spPr>
          <a:xfrm>
            <a:off x="9018402" y="3648786"/>
            <a:ext cx="3010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  <a:buSzPct val="125000"/>
            </a:pPr>
            <a:r>
              <a:rPr lang="hu-HU" sz="2000" b="1" cap="all" dirty="0">
                <a:solidFill>
                  <a:schemeClr val="bg1"/>
                </a:solidFill>
              </a:rPr>
              <a:t>Kutatási és fejlesztési lehetőségek</a:t>
            </a:r>
          </a:p>
        </p:txBody>
      </p:sp>
      <p:sp>
        <p:nvSpPr>
          <p:cNvPr id="18" name="Szövegdoboz 17"/>
          <p:cNvSpPr txBox="1"/>
          <p:nvPr/>
        </p:nvSpPr>
        <p:spPr>
          <a:xfrm>
            <a:off x="9072814" y="4295117"/>
            <a:ext cx="2454303" cy="849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</a:pPr>
            <a:r>
              <a:rPr lang="hu-HU" sz="1400" dirty="0">
                <a:solidFill>
                  <a:schemeClr val="bg1"/>
                </a:solidFill>
              </a:rPr>
              <a:t>Az MI folyamatos fejlődése új kutatási irányokat és innovációkat generál.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 build="p"/>
      <p:bldP spid="5" grpId="0" build="p"/>
      <p:bldP spid="8" grpId="0" build="p"/>
      <p:bldP spid="6" grpId="0" build="p"/>
      <p:bldP spid="9" grpId="0" build="p"/>
      <p:bldP spid="17" grpId="0"/>
      <p:bldP spid="18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64_TF45165253.potx" id="{17E1E4B4-27E3-423D-A74E-75A852A6DBB6}" vid="{E50E9FA4-FEC9-446C-916C-718E946F23C9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Áramkör arculat</Template>
  <TotalTime>0</TotalTime>
  <Words>697</Words>
  <Application>Microsoft Office PowerPoint</Application>
  <PresentationFormat>Szélesvásznú</PresentationFormat>
  <Paragraphs>48</Paragraphs>
  <Slides>10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Tw Cen MT</vt:lpstr>
      <vt:lpstr>Áramkör</vt:lpstr>
      <vt:lpstr>A Mesterséges Intelligencia Története</vt:lpstr>
      <vt:lpstr>Mi a Mesterséges intelligencia?</vt:lpstr>
      <vt:lpstr>Korai évek (1940-1950)</vt:lpstr>
      <vt:lpstr>Az MI születése (1956)</vt:lpstr>
      <vt:lpstr>Első sikerek (1960-1970)</vt:lpstr>
      <vt:lpstr>Az első „AI tél” (1970-es évek)</vt:lpstr>
      <vt:lpstr>Gépi tanulás (2000-es évek)</vt:lpstr>
      <vt:lpstr>jelen és jövő (2020 és azon túl)</vt:lpstr>
      <vt:lpstr>Mesterséges intelligencia hatásai</vt:lpstr>
      <vt:lpstr>Köszönöm a figyelmet :)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2024-09-13T17:28:19Z</dcterms:created>
  <dcterms:modified xsi:type="dcterms:W3CDTF">2024-09-13T19:08:17Z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